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7" r:id="rId5"/>
    <p:sldId id="265" r:id="rId6"/>
    <p:sldId id="262" r:id="rId7"/>
    <p:sldId id="272" r:id="rId8"/>
    <p:sldId id="273" r:id="rId9"/>
    <p:sldId id="274" r:id="rId10"/>
    <p:sldId id="271" r:id="rId11"/>
    <p:sldId id="258" r:id="rId12"/>
    <p:sldId id="261" r:id="rId13"/>
    <p:sldId id="263" r:id="rId14"/>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83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9" d="100"/>
          <a:sy n="89" d="100"/>
        </p:scale>
        <p:origin x="1282"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01C4FFEB-24D2-4DBE-8EB4-897D958E1291}" type="datetimeFigureOut">
              <a:rPr lang="en-US" smtClean="0"/>
              <a:t>4/21/2016</a:t>
            </a:fld>
            <a:endParaRPr lang="en-US"/>
          </a:p>
        </p:txBody>
      </p:sp>
      <p:sp>
        <p:nvSpPr>
          <p:cNvPr id="4" name="Slide Image Placeholder 3"/>
          <p:cNvSpPr>
            <a:spLocks noGrp="1" noRot="1" noChangeAspect="1"/>
          </p:cNvSpPr>
          <p:nvPr>
            <p:ph type="sldImg" idx="2"/>
          </p:nvPr>
        </p:nvSpPr>
        <p:spPr>
          <a:xfrm>
            <a:off x="1403350" y="1160463"/>
            <a:ext cx="4178300" cy="313372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D9A16279-5D65-40F7-9146-02AD35B92C0C}" type="slidenum">
              <a:rPr lang="en-US" smtClean="0"/>
              <a:t>‹#›</a:t>
            </a:fld>
            <a:endParaRPr lang="en-US"/>
          </a:p>
        </p:txBody>
      </p:sp>
    </p:spTree>
    <p:extLst>
      <p:ext uri="{BB962C8B-B14F-4D97-AF65-F5344CB8AC3E}">
        <p14:creationId xmlns:p14="http://schemas.microsoft.com/office/powerpoint/2010/main" val="3459693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72E25AE-7BE6-49D0-BDEF-32EA38243953}" type="slidenum">
              <a:rPr lang="en-US" smtClean="0"/>
              <a:pPr>
                <a:defRPr/>
              </a:pPr>
              <a:t>2</a:t>
            </a:fld>
            <a:endParaRPr lang="en-US" dirty="0"/>
          </a:p>
        </p:txBody>
      </p:sp>
    </p:spTree>
    <p:extLst>
      <p:ext uri="{BB962C8B-B14F-4D97-AF65-F5344CB8AC3E}">
        <p14:creationId xmlns:p14="http://schemas.microsoft.com/office/powerpoint/2010/main" val="2922412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513A79-7248-439D-889E-4AAB931D5817}" type="datetimeFigureOut">
              <a:rPr lang="en-US" smtClean="0"/>
              <a:pPr/>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06B6A-8C65-4A42-8F64-34712F0A50A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513A79-7248-439D-889E-4AAB931D5817}" type="datetimeFigureOut">
              <a:rPr lang="en-US" smtClean="0"/>
              <a:pPr/>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06B6A-8C65-4A42-8F64-34712F0A50A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513A79-7248-439D-889E-4AAB931D5817}" type="datetimeFigureOut">
              <a:rPr lang="en-US" smtClean="0"/>
              <a:pPr/>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06B6A-8C65-4A42-8F64-34712F0A50A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C513A79-7248-439D-889E-4AAB931D5817}" type="datetimeFigureOut">
              <a:rPr lang="en-US" smtClean="0"/>
              <a:pPr/>
              <a:t>4/21/2016</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06B6A-8C65-4A42-8F64-34712F0A50A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513A79-7248-439D-889E-4AAB931D5817}" type="datetimeFigureOut">
              <a:rPr lang="en-US" smtClean="0"/>
              <a:pPr/>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06B6A-8C65-4A42-8F64-34712F0A50A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513A79-7248-439D-889E-4AAB931D5817}" type="datetimeFigureOut">
              <a:rPr lang="en-US" smtClean="0"/>
              <a:pPr/>
              <a:t>4/21/2016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06B6A-8C65-4A42-8F64-34712F0A50A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513A79-7248-439D-889E-4AAB931D5817}" type="datetimeFigureOut">
              <a:rPr lang="en-US" smtClean="0"/>
              <a:pPr/>
              <a:t>4/21/2016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306B6A-8C65-4A42-8F64-34712F0A50A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513A79-7248-439D-889E-4AAB931D5817}" type="datetimeFigureOut">
              <a:rPr lang="en-US" smtClean="0"/>
              <a:pPr/>
              <a:t>4/21/2016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306B6A-8C65-4A42-8F64-34712F0A50A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513A79-7248-439D-889E-4AAB931D5817}" type="datetimeFigureOut">
              <a:rPr lang="en-US" smtClean="0"/>
              <a:pPr/>
              <a:t>4/21/2016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306B6A-8C65-4A42-8F64-34712F0A50A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513A79-7248-439D-889E-4AAB931D5817}" type="datetimeFigureOut">
              <a:rPr lang="en-US" smtClean="0"/>
              <a:pPr/>
              <a:t>4/21/2016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06B6A-8C65-4A42-8F64-34712F0A50A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513A79-7248-439D-889E-4AAB931D5817}" type="datetimeFigureOut">
              <a:rPr lang="en-US" smtClean="0"/>
              <a:pPr/>
              <a:t>4/21/2016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06B6A-8C65-4A42-8F64-34712F0A50A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fiberoptic_2ndary.jpg"/>
          <p:cNvPicPr>
            <a:picLocks noChangeAspect="1"/>
          </p:cNvPicPr>
          <p:nvPr userDrawn="1"/>
        </p:nvPicPr>
        <p:blipFill>
          <a:blip r:embed="rId13" cstate="print"/>
          <a:stretch>
            <a:fillRect/>
          </a:stretch>
        </p:blipFill>
        <p:spPr>
          <a:xfrm>
            <a:off x="0" y="0"/>
            <a:ext cx="9144000" cy="6858000"/>
          </a:xfrm>
          <a:prstGeom prst="rect">
            <a:avLst/>
          </a:prstGeom>
        </p:spPr>
      </p:pic>
      <p:pic>
        <p:nvPicPr>
          <p:cNvPr id="12" name="Picture 6" descr="G:\Apodaca Work Current\NSF logo\NEW NSF Logo Design\Final\BitmapLogo_NOLayers_F.png"/>
          <p:cNvPicPr>
            <a:picLocks noChangeAspect="1" noChangeArrowheads="1"/>
          </p:cNvPicPr>
          <p:nvPr userDrawn="1"/>
        </p:nvPicPr>
        <p:blipFill>
          <a:blip r:embed="rId14" cstate="print"/>
          <a:srcRect/>
          <a:stretch>
            <a:fillRect/>
          </a:stretch>
        </p:blipFill>
        <p:spPr bwMode="auto">
          <a:xfrm>
            <a:off x="152400" y="6221766"/>
            <a:ext cx="606214" cy="609600"/>
          </a:xfrm>
          <a:prstGeom prst="rect">
            <a:avLst/>
          </a:prstGeom>
          <a:noFill/>
          <a:ln w="9525">
            <a:noFill/>
            <a:miter lim="800000"/>
            <a:headEnd/>
            <a:tailEnd/>
          </a:ln>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513A79-7248-439D-889E-4AAB931D5817}" type="datetimeFigureOut">
              <a:rPr lang="en-US" smtClean="0"/>
              <a:pPr/>
              <a:t>4/21/2016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306B6A-8C65-4A42-8F64-34712F0A50A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3800" kern="1200">
          <a:solidFill>
            <a:srgbClr val="0783D7"/>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fiberoptic_2.jpg"/>
          <p:cNvPicPr>
            <a:picLocks noChangeAspect="1"/>
          </p:cNvPicPr>
          <p:nvPr/>
        </p:nvPicPr>
        <p:blipFill>
          <a:blip r:embed="rId2" cstate="print"/>
          <a:stretch>
            <a:fillRect/>
          </a:stretch>
        </p:blipFill>
        <p:spPr>
          <a:xfrm>
            <a:off x="0" y="0"/>
            <a:ext cx="9144000" cy="6858000"/>
          </a:xfrm>
          <a:prstGeom prst="rect">
            <a:avLst/>
          </a:prstGeom>
        </p:spPr>
      </p:pic>
      <p:pic>
        <p:nvPicPr>
          <p:cNvPr id="13" name="Picture 6" descr="G:\Apodaca Work Current\NSF logo\NEW NSF Logo Design\Final\BitmapLogo_NOLayers_F.png"/>
          <p:cNvPicPr>
            <a:picLocks noChangeAspect="1" noChangeArrowheads="1"/>
          </p:cNvPicPr>
          <p:nvPr/>
        </p:nvPicPr>
        <p:blipFill>
          <a:blip r:embed="rId3" cstate="print"/>
          <a:srcRect/>
          <a:stretch>
            <a:fillRect/>
          </a:stretch>
        </p:blipFill>
        <p:spPr bwMode="auto">
          <a:xfrm>
            <a:off x="8304952" y="71092"/>
            <a:ext cx="762847" cy="767108"/>
          </a:xfrm>
          <a:prstGeom prst="rect">
            <a:avLst/>
          </a:prstGeom>
          <a:noFill/>
          <a:ln w="9525">
            <a:noFill/>
            <a:miter lim="800000"/>
            <a:headEnd/>
            <a:tailEnd/>
          </a:ln>
        </p:spPr>
      </p:pic>
      <p:sp>
        <p:nvSpPr>
          <p:cNvPr id="6" name="Title 5"/>
          <p:cNvSpPr>
            <a:spLocks noGrp="1"/>
          </p:cNvSpPr>
          <p:nvPr>
            <p:ph type="ctrTitle"/>
          </p:nvPr>
        </p:nvSpPr>
        <p:spPr>
          <a:xfrm>
            <a:off x="723900" y="271462"/>
            <a:ext cx="7772400" cy="1470025"/>
          </a:xfrm>
        </p:spPr>
        <p:txBody>
          <a:bodyPr>
            <a:noAutofit/>
          </a:bodyPr>
          <a:lstStyle/>
          <a:p>
            <a:pPr algn="ctr"/>
            <a:r>
              <a:rPr lang="en-US" sz="4000" dirty="0" smtClean="0">
                <a:solidFill>
                  <a:schemeClr val="bg1"/>
                </a:solidFill>
                <a:effectLst>
                  <a:outerShdw blurRad="38100" dist="38100" dir="2700000" algn="tl">
                    <a:srgbClr val="000000">
                      <a:alpha val="43137"/>
                    </a:srgbClr>
                  </a:outerShdw>
                </a:effectLst>
                <a:latin typeface="Garamond" pitchFamily="18" charset="0"/>
              </a:rPr>
              <a:t>Enterprise Risk Management</a:t>
            </a:r>
            <a:endParaRPr lang="en-US" sz="4000" dirty="0">
              <a:solidFill>
                <a:srgbClr val="FF0000"/>
              </a:solidFill>
              <a:effectLst>
                <a:outerShdw blurRad="38100" dist="38100" dir="2700000" algn="tl">
                  <a:srgbClr val="000000">
                    <a:alpha val="43137"/>
                  </a:srgbClr>
                </a:outerShdw>
              </a:effectLst>
              <a:latin typeface="Garamond" pitchFamily="18" charset="0"/>
            </a:endParaRPr>
          </a:p>
        </p:txBody>
      </p:sp>
      <p:sp>
        <p:nvSpPr>
          <p:cNvPr id="9" name="Subtitle 2"/>
          <p:cNvSpPr txBox="1">
            <a:spLocks/>
          </p:cNvSpPr>
          <p:nvPr/>
        </p:nvSpPr>
        <p:spPr>
          <a:xfrm>
            <a:off x="6019800" y="5334000"/>
            <a:ext cx="3048000" cy="137160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kumimoji="0" lang="en-US" sz="20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14" name="Subtitle 6"/>
          <p:cNvSpPr txBox="1">
            <a:spLocks/>
          </p:cNvSpPr>
          <p:nvPr/>
        </p:nvSpPr>
        <p:spPr>
          <a:xfrm>
            <a:off x="1447800" y="1638300"/>
            <a:ext cx="6324600" cy="1447800"/>
          </a:xfrm>
          <a:prstGeom prst="rect">
            <a:avLst/>
          </a:prstGeom>
        </p:spPr>
        <p:txBody>
          <a:bodyPr vert="horz" lIns="91440" tIns="45720" rIns="91440" bIns="45720" rtlCol="0">
            <a:normAutofit fontScale="92500" lnSpcReduction="20000"/>
          </a:bodyPr>
          <a:lstStyle/>
          <a:p>
            <a:pPr lvl="0" algn="ctr"/>
            <a:r>
              <a:rPr lang="en-US" sz="2800" dirty="0" smtClean="0">
                <a:solidFill>
                  <a:schemeClr val="bg1"/>
                </a:solidFill>
                <a:effectLst>
                  <a:outerShdw blurRad="38100" dist="38100" dir="2700000" algn="tl">
                    <a:srgbClr val="000000">
                      <a:alpha val="43137"/>
                    </a:srgbClr>
                  </a:outerShdw>
                </a:effectLst>
                <a:latin typeface="Garamond" pitchFamily="18" charset="0"/>
                <a:cs typeface="Arial" pitchFamily="34" charset="0"/>
              </a:rPr>
              <a:t>Mike Wetklow and Rafael Cotto</a:t>
            </a:r>
            <a:endParaRPr lang="en-US" sz="2800" dirty="0">
              <a:solidFill>
                <a:schemeClr val="bg1"/>
              </a:solidFill>
              <a:effectLst>
                <a:outerShdw blurRad="38100" dist="38100" dir="2700000" algn="tl">
                  <a:srgbClr val="000000">
                    <a:alpha val="43137"/>
                  </a:srgbClr>
                </a:outerShdw>
              </a:effectLst>
              <a:latin typeface="Garamond" pitchFamily="18" charset="0"/>
              <a:cs typeface="Arial" pitchFamily="34" charset="0"/>
            </a:endParaRPr>
          </a:p>
          <a:p>
            <a:pPr lvl="0" algn="ctr"/>
            <a:r>
              <a:rPr lang="en-US" sz="2800" dirty="0" smtClean="0">
                <a:solidFill>
                  <a:schemeClr val="bg1"/>
                </a:solidFill>
                <a:effectLst>
                  <a:outerShdw blurRad="38100" dist="38100" dir="2700000" algn="tl">
                    <a:srgbClr val="000000">
                      <a:alpha val="43137"/>
                    </a:srgbClr>
                  </a:outerShdw>
                </a:effectLst>
                <a:latin typeface="Garamond" pitchFamily="18" charset="0"/>
              </a:rPr>
              <a:t>Advisory </a:t>
            </a:r>
            <a:r>
              <a:rPr lang="en-US" sz="2800" dirty="0">
                <a:solidFill>
                  <a:schemeClr val="bg1"/>
                </a:solidFill>
                <a:effectLst>
                  <a:outerShdw blurRad="38100" dist="38100" dir="2700000" algn="tl">
                    <a:srgbClr val="000000">
                      <a:alpha val="43137"/>
                    </a:srgbClr>
                  </a:outerShdw>
                </a:effectLst>
                <a:latin typeface="Garamond" pitchFamily="18" charset="0"/>
              </a:rPr>
              <a:t>Committee for Business and Operations</a:t>
            </a:r>
            <a:r>
              <a:rPr lang="en-US" sz="2800" dirty="0">
                <a:solidFill>
                  <a:srgbClr val="FF0000"/>
                </a:solidFill>
                <a:effectLst>
                  <a:outerShdw blurRad="38100" dist="38100" dir="2700000" algn="tl">
                    <a:srgbClr val="000000">
                      <a:alpha val="43137"/>
                    </a:srgbClr>
                  </a:outerShdw>
                </a:effectLst>
                <a:latin typeface="Garamond" pitchFamily="18" charset="0"/>
              </a:rPr>
              <a:t/>
            </a:r>
            <a:br>
              <a:rPr lang="en-US" sz="2800" dirty="0">
                <a:solidFill>
                  <a:srgbClr val="FF0000"/>
                </a:solidFill>
                <a:effectLst>
                  <a:outerShdw blurRad="38100" dist="38100" dir="2700000" algn="tl">
                    <a:srgbClr val="000000">
                      <a:alpha val="43137"/>
                    </a:srgbClr>
                  </a:outerShdw>
                </a:effectLst>
                <a:latin typeface="Garamond" pitchFamily="18" charset="0"/>
              </a:rPr>
            </a:br>
            <a:r>
              <a:rPr lang="en-US" sz="2800" dirty="0" smtClean="0">
                <a:solidFill>
                  <a:schemeClr val="bg1"/>
                </a:solidFill>
                <a:effectLst>
                  <a:outerShdw blurRad="38100" dist="38100" dir="2700000" algn="tl">
                    <a:srgbClr val="000000">
                      <a:alpha val="43137"/>
                    </a:srgbClr>
                  </a:outerShdw>
                </a:effectLst>
                <a:latin typeface="Garamond" pitchFamily="18" charset="0"/>
              </a:rPr>
              <a:t>May 11</a:t>
            </a:r>
            <a:r>
              <a:rPr lang="en-US" sz="2800" dirty="0" smtClean="0">
                <a:solidFill>
                  <a:schemeClr val="bg1"/>
                </a:solidFill>
                <a:effectLst>
                  <a:outerShdw blurRad="38100" dist="38100" dir="2700000" algn="tl">
                    <a:srgbClr val="000000">
                      <a:alpha val="43137"/>
                    </a:srgbClr>
                  </a:outerShdw>
                </a:effectLst>
                <a:latin typeface="Garamond" pitchFamily="18" charset="0"/>
                <a:cs typeface="Arial" pitchFamily="34" charset="0"/>
              </a:rPr>
              <a:t>, 2016</a:t>
            </a:r>
            <a:endParaRPr lang="en-US" sz="2800" dirty="0">
              <a:solidFill>
                <a:schemeClr val="bg1"/>
              </a:solidFill>
              <a:effectLst>
                <a:outerShdw blurRad="38100" dist="38100" dir="2700000" algn="tl">
                  <a:srgbClr val="000000">
                    <a:alpha val="43137"/>
                  </a:srgbClr>
                </a:outerShdw>
              </a:effectLst>
              <a:latin typeface="Garamond" pitchFamily="18"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dirty="0" smtClean="0"/>
              <a:t>Risk Management Society</a:t>
            </a:r>
            <a:br>
              <a:rPr lang="en-US" sz="3600" b="1" dirty="0" smtClean="0"/>
            </a:br>
            <a:r>
              <a:rPr lang="en-US" sz="3600" b="1" dirty="0" smtClean="0"/>
              <a:t>Risk Maturity Model</a:t>
            </a:r>
            <a:endParaRPr lang="en-US" sz="3600" b="1" dirty="0"/>
          </a:p>
        </p:txBody>
      </p:sp>
      <p:pic>
        <p:nvPicPr>
          <p:cNvPr id="4" name="Picture 3"/>
          <p:cNvPicPr>
            <a:picLocks noChangeAspect="1"/>
          </p:cNvPicPr>
          <p:nvPr/>
        </p:nvPicPr>
        <p:blipFill>
          <a:blip r:embed="rId2"/>
          <a:stretch>
            <a:fillRect/>
          </a:stretch>
        </p:blipFill>
        <p:spPr>
          <a:xfrm>
            <a:off x="457200" y="1828800"/>
            <a:ext cx="8229600" cy="3276600"/>
          </a:xfrm>
          <a:prstGeom prst="rect">
            <a:avLst/>
          </a:prstGeom>
        </p:spPr>
      </p:pic>
      <p:sp>
        <p:nvSpPr>
          <p:cNvPr id="5" name="TextBox 4"/>
          <p:cNvSpPr txBox="1"/>
          <p:nvPr/>
        </p:nvSpPr>
        <p:spPr>
          <a:xfrm>
            <a:off x="467762" y="5331896"/>
            <a:ext cx="8229600" cy="369332"/>
          </a:xfrm>
          <a:prstGeom prst="rect">
            <a:avLst/>
          </a:prstGeom>
          <a:noFill/>
        </p:spPr>
        <p:txBody>
          <a:bodyPr wrap="square" rtlCol="0">
            <a:spAutoFit/>
          </a:bodyPr>
          <a:lstStyle/>
          <a:p>
            <a:r>
              <a:rPr lang="en-US" dirty="0"/>
              <a:t>https://www.rims.org/resources/ERM/Pages/RiskMaturityModel.aspx</a:t>
            </a:r>
          </a:p>
        </p:txBody>
      </p:sp>
    </p:spTree>
    <p:extLst>
      <p:ext uri="{BB962C8B-B14F-4D97-AF65-F5344CB8AC3E}">
        <p14:creationId xmlns:p14="http://schemas.microsoft.com/office/powerpoint/2010/main" val="2691129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z="3600" b="1" dirty="0" smtClean="0">
                <a:solidFill>
                  <a:srgbClr val="0070C0"/>
                </a:solidFill>
              </a:rPr>
              <a:t>Overview</a:t>
            </a:r>
          </a:p>
        </p:txBody>
      </p:sp>
      <p:sp>
        <p:nvSpPr>
          <p:cNvPr id="4" name="Content Placeholder 2"/>
          <p:cNvSpPr txBox="1">
            <a:spLocks noGrp="1"/>
          </p:cNvSpPr>
          <p:nvPr>
            <p:ph idx="1"/>
          </p:nvPr>
        </p:nvSpPr>
        <p:spPr>
          <a:xfrm>
            <a:off x="263525" y="1432878"/>
            <a:ext cx="8423275" cy="4197370"/>
          </a:xfrm>
        </p:spPr>
        <p:txBody>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800">
                <a:solidFill>
                  <a:schemeClr val="tx1"/>
                </a:solidFill>
                <a:latin typeface="+mn-lt"/>
              </a:defRPr>
            </a:lvl3pPr>
            <a:lvl4pPr marL="1600200" indent="-228600" algn="l" rtl="0" eaLnBrk="1" fontAlgn="base" hangingPunct="1">
              <a:spcBef>
                <a:spcPct val="20000"/>
              </a:spcBef>
              <a:spcAft>
                <a:spcPct val="0"/>
              </a:spcAft>
              <a:buChar char="–"/>
              <a:defRPr sz="2800">
                <a:solidFill>
                  <a:schemeClr val="tx1"/>
                </a:solidFill>
                <a:latin typeface="+mn-lt"/>
              </a:defRPr>
            </a:lvl4pPr>
            <a:lvl5pPr marL="2057400" indent="-228600" algn="l" rtl="0" eaLnBrk="1" fontAlgn="base" hangingPunct="1">
              <a:spcBef>
                <a:spcPct val="20000"/>
              </a:spcBef>
              <a:spcAft>
                <a:spcPct val="0"/>
              </a:spcAft>
              <a:buChar char="»"/>
              <a:defRPr sz="2800">
                <a:solidFill>
                  <a:schemeClr val="tx1"/>
                </a:solidFill>
                <a:latin typeface="+mn-lt"/>
              </a:defRPr>
            </a:lvl5pPr>
            <a:lvl6pPr marL="2514600" indent="-228600" algn="l" rtl="0" eaLnBrk="1" fontAlgn="base" hangingPunct="1">
              <a:spcBef>
                <a:spcPct val="20000"/>
              </a:spcBef>
              <a:spcAft>
                <a:spcPct val="0"/>
              </a:spcAft>
              <a:buChar char="»"/>
              <a:defRPr sz="2800">
                <a:solidFill>
                  <a:schemeClr val="tx1"/>
                </a:solidFill>
                <a:latin typeface="+mn-lt"/>
              </a:defRPr>
            </a:lvl6pPr>
            <a:lvl7pPr marL="2971800" indent="-228600" algn="l" rtl="0" eaLnBrk="1" fontAlgn="base" hangingPunct="1">
              <a:spcBef>
                <a:spcPct val="20000"/>
              </a:spcBef>
              <a:spcAft>
                <a:spcPct val="0"/>
              </a:spcAft>
              <a:buChar char="»"/>
              <a:defRPr sz="2800">
                <a:solidFill>
                  <a:schemeClr val="tx1"/>
                </a:solidFill>
                <a:latin typeface="+mn-lt"/>
              </a:defRPr>
            </a:lvl7pPr>
            <a:lvl8pPr marL="3429000" indent="-228600" algn="l" rtl="0" eaLnBrk="1" fontAlgn="base" hangingPunct="1">
              <a:spcBef>
                <a:spcPct val="20000"/>
              </a:spcBef>
              <a:spcAft>
                <a:spcPct val="0"/>
              </a:spcAft>
              <a:buChar char="»"/>
              <a:defRPr sz="2800">
                <a:solidFill>
                  <a:schemeClr val="tx1"/>
                </a:solidFill>
                <a:latin typeface="+mn-lt"/>
              </a:defRPr>
            </a:lvl8pPr>
            <a:lvl9pPr marL="3886200" indent="-228600" algn="l" rtl="0" eaLnBrk="1" fontAlgn="base" hangingPunct="1">
              <a:spcBef>
                <a:spcPct val="20000"/>
              </a:spcBef>
              <a:spcAft>
                <a:spcPct val="0"/>
              </a:spcAft>
              <a:buChar char="»"/>
              <a:defRPr sz="2800">
                <a:solidFill>
                  <a:schemeClr val="tx1"/>
                </a:solidFill>
                <a:latin typeface="+mn-lt"/>
              </a:defRPr>
            </a:lvl9pPr>
          </a:lstStyle>
          <a:p>
            <a:pPr>
              <a:spcBef>
                <a:spcPts val="600"/>
              </a:spcBef>
              <a:spcAft>
                <a:spcPts val="600"/>
              </a:spcAft>
              <a:defRPr/>
            </a:pPr>
            <a:r>
              <a:rPr lang="en-US" sz="2400" dirty="0" smtClean="0">
                <a:latin typeface="Arial" panose="020B0604020202020204" pitchFamily="34" charset="0"/>
                <a:cs typeface="Arial" panose="020B0604020202020204" pitchFamily="34" charset="0"/>
              </a:rPr>
              <a:t>Introduction</a:t>
            </a:r>
          </a:p>
          <a:p>
            <a:pPr>
              <a:spcBef>
                <a:spcPts val="600"/>
              </a:spcBef>
              <a:spcAft>
                <a:spcPts val="600"/>
              </a:spcAft>
              <a:defRPr/>
            </a:pPr>
            <a:r>
              <a:rPr lang="en-US" sz="2400" dirty="0" smtClean="0">
                <a:latin typeface="Arial" panose="020B0604020202020204" pitchFamily="34" charset="0"/>
                <a:cs typeface="Arial" panose="020B0604020202020204" pitchFamily="34" charset="0"/>
              </a:rPr>
              <a:t>Enterprise Risk Management (ERM) Defined</a:t>
            </a:r>
          </a:p>
          <a:p>
            <a:pPr>
              <a:spcBef>
                <a:spcPts val="600"/>
              </a:spcBef>
              <a:spcAft>
                <a:spcPts val="600"/>
              </a:spcAft>
              <a:defRPr/>
            </a:pPr>
            <a:r>
              <a:rPr lang="en-US" sz="2400" dirty="0" smtClean="0">
                <a:latin typeface="Arial" panose="020B0604020202020204" pitchFamily="34" charset="0"/>
                <a:cs typeface="Arial" panose="020B0604020202020204" pitchFamily="34" charset="0"/>
              </a:rPr>
              <a:t>Upcoming Office of Management and Budget (OMB) </a:t>
            </a:r>
            <a:r>
              <a:rPr lang="en-US" sz="2400" dirty="0">
                <a:latin typeface="Arial" panose="020B0604020202020204" pitchFamily="34" charset="0"/>
                <a:cs typeface="Arial" panose="020B0604020202020204" pitchFamily="34" charset="0"/>
              </a:rPr>
              <a:t>Requirements</a:t>
            </a:r>
          </a:p>
          <a:p>
            <a:pPr>
              <a:spcBef>
                <a:spcPts val="600"/>
              </a:spcBef>
              <a:spcAft>
                <a:spcPts val="600"/>
              </a:spcAft>
              <a:defRPr/>
            </a:pPr>
            <a:r>
              <a:rPr lang="en-US" sz="2400" dirty="0" smtClean="0">
                <a:latin typeface="Arial" panose="020B0604020202020204" pitchFamily="34" charset="0"/>
                <a:cs typeface="Arial" panose="020B0604020202020204" pitchFamily="34" charset="0"/>
              </a:rPr>
              <a:t>BFA ERM Pilot </a:t>
            </a:r>
            <a:endParaRPr lang="en-US" sz="2400" dirty="0">
              <a:latin typeface="Arial" panose="020B0604020202020204" pitchFamily="34" charset="0"/>
              <a:cs typeface="Arial" panose="020B0604020202020204" pitchFamily="34" charset="0"/>
            </a:endParaRPr>
          </a:p>
          <a:p>
            <a:pPr>
              <a:spcBef>
                <a:spcPts val="600"/>
              </a:spcBef>
              <a:spcAft>
                <a:spcPts val="600"/>
              </a:spcAft>
              <a:defRPr/>
            </a:pPr>
            <a:r>
              <a:rPr lang="en-US" sz="2400" dirty="0" smtClean="0">
                <a:latin typeface="Arial" panose="020B0604020202020204" pitchFamily="34" charset="0"/>
                <a:cs typeface="Arial" panose="020B0604020202020204" pitchFamily="34" charset="0"/>
              </a:rPr>
              <a:t>7 Point Implementation Plan</a:t>
            </a:r>
          </a:p>
          <a:p>
            <a:pPr>
              <a:spcBef>
                <a:spcPts val="600"/>
              </a:spcBef>
              <a:spcAft>
                <a:spcPts val="600"/>
              </a:spcAft>
              <a:defRPr/>
            </a:pPr>
            <a:r>
              <a:rPr lang="en-US" sz="2400" dirty="0" smtClean="0">
                <a:latin typeface="Arial" panose="020B0604020202020204" pitchFamily="34" charset="0"/>
                <a:cs typeface="Arial" panose="020B0604020202020204" pitchFamily="34" charset="0"/>
              </a:rPr>
              <a:t>Risk Maturity Model</a:t>
            </a:r>
          </a:p>
          <a:p>
            <a:pPr>
              <a:spcBef>
                <a:spcPts val="600"/>
              </a:spcBef>
              <a:spcAft>
                <a:spcPts val="600"/>
              </a:spcAft>
              <a:defRPr/>
            </a:pPr>
            <a:endParaRPr lang="en-US" b="1" dirty="0" smtClean="0">
              <a:solidFill>
                <a:schemeClr val="bg1"/>
              </a:solidFill>
              <a:latin typeface="+mj-lt"/>
            </a:endParaRPr>
          </a:p>
        </p:txBody>
      </p:sp>
      <p:sp>
        <p:nvSpPr>
          <p:cNvPr id="3" name="Slide Number Placeholder 2"/>
          <p:cNvSpPr>
            <a:spLocks noGrp="1"/>
          </p:cNvSpPr>
          <p:nvPr>
            <p:ph type="sldNum" sz="quarter" idx="10"/>
          </p:nvPr>
        </p:nvSpPr>
        <p:spPr>
          <a:xfrm>
            <a:off x="7086600" y="6492875"/>
            <a:ext cx="2057400" cy="365125"/>
          </a:xfrm>
        </p:spPr>
        <p:txBody>
          <a:bodyPr/>
          <a:lstStyle/>
          <a:p>
            <a:pPr algn="ctr"/>
            <a:fld id="{EC0CB32B-E99C-46C0-988D-2A9BB573B814}" type="slidenum">
              <a:rPr lang="en-US" smtClean="0"/>
              <a:pPr algn="ctr"/>
              <a:t>2</a:t>
            </a:fld>
            <a:endParaRPr lang="en-US" dirty="0"/>
          </a:p>
        </p:txBody>
      </p:sp>
    </p:spTree>
    <p:extLst>
      <p:ext uri="{BB962C8B-B14F-4D97-AF65-F5344CB8AC3E}">
        <p14:creationId xmlns:p14="http://schemas.microsoft.com/office/powerpoint/2010/main" val="28488827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Introduction</a:t>
            </a:r>
            <a:endParaRPr lang="en-US" b="1" dirty="0">
              <a:solidFill>
                <a:srgbClr val="0070C0"/>
              </a:solidFill>
            </a:endParaRPr>
          </a:p>
        </p:txBody>
      </p:sp>
      <p:pic>
        <p:nvPicPr>
          <p:cNvPr id="8" name="Picture 7"/>
          <p:cNvPicPr>
            <a:picLocks noChangeAspect="1"/>
          </p:cNvPicPr>
          <p:nvPr/>
        </p:nvPicPr>
        <p:blipFill>
          <a:blip r:embed="rId2"/>
          <a:stretch>
            <a:fillRect/>
          </a:stretch>
        </p:blipFill>
        <p:spPr>
          <a:xfrm>
            <a:off x="914400" y="1417638"/>
            <a:ext cx="7315200" cy="4648200"/>
          </a:xfrm>
          <a:prstGeom prst="rect">
            <a:avLst/>
          </a:prstGeom>
        </p:spPr>
      </p:pic>
    </p:spTree>
    <p:extLst>
      <p:ext uri="{BB962C8B-B14F-4D97-AF65-F5344CB8AC3E}">
        <p14:creationId xmlns:p14="http://schemas.microsoft.com/office/powerpoint/2010/main" val="2494644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355600" y="228600"/>
            <a:ext cx="8394700" cy="792163"/>
          </a:xfrm>
        </p:spPr>
        <p:txBody>
          <a:bodyPr>
            <a:noAutofit/>
          </a:bodyPr>
          <a:lstStyle/>
          <a:p>
            <a:r>
              <a:rPr lang="en-US" altLang="en-US" sz="3600" b="1" dirty="0">
                <a:solidFill>
                  <a:srgbClr val="0070C0"/>
                </a:solidFill>
              </a:rPr>
              <a:t>What is </a:t>
            </a:r>
            <a:r>
              <a:rPr lang="en-US" altLang="en-US" sz="3600" b="1" dirty="0" smtClean="0">
                <a:solidFill>
                  <a:srgbClr val="0070C0"/>
                </a:solidFill>
              </a:rPr>
              <a:t>ERM?</a:t>
            </a:r>
            <a:endParaRPr lang="en-US" altLang="en-US" sz="3600" b="1" dirty="0">
              <a:solidFill>
                <a:srgbClr val="0070C0"/>
              </a:solidFill>
            </a:endParaRPr>
          </a:p>
        </p:txBody>
      </p:sp>
      <p:sp>
        <p:nvSpPr>
          <p:cNvPr id="131075" name="Rectangle 3"/>
          <p:cNvSpPr>
            <a:spLocks noGrp="1" noChangeArrowheads="1"/>
          </p:cNvSpPr>
          <p:nvPr>
            <p:ph type="body" idx="1"/>
          </p:nvPr>
        </p:nvSpPr>
        <p:spPr>
          <a:xfrm>
            <a:off x="368059" y="1003510"/>
            <a:ext cx="8229600" cy="5092700"/>
          </a:xfrm>
        </p:spPr>
        <p:txBody>
          <a:bodyPr>
            <a:normAutofit fontScale="70000" lnSpcReduction="20000"/>
          </a:bodyPr>
          <a:lstStyle/>
          <a:p>
            <a:pPr lvl="0"/>
            <a:endParaRPr lang="en-US" sz="1800" dirty="0" smtClean="0"/>
          </a:p>
          <a:p>
            <a:pPr marL="0" indent="0">
              <a:buNone/>
            </a:pPr>
            <a:r>
              <a:rPr lang="en-US" sz="3100" dirty="0"/>
              <a:t>Risk  is  the  effect  of  uncertainty  on  objectives.  Risk  management  is  coordinated  activity  to  </a:t>
            </a:r>
            <a:r>
              <a:rPr lang="en-US" sz="3100" dirty="0" smtClean="0"/>
              <a:t>direct  </a:t>
            </a:r>
            <a:r>
              <a:rPr lang="en-US" sz="3100" dirty="0"/>
              <a:t>and  </a:t>
            </a:r>
            <a:r>
              <a:rPr lang="en-US" sz="3100" dirty="0" smtClean="0"/>
              <a:t>control  </a:t>
            </a:r>
            <a:r>
              <a:rPr lang="en-US" sz="3100" dirty="0"/>
              <a:t>challenges  or  threats  to  achieving  an  </a:t>
            </a:r>
            <a:r>
              <a:rPr lang="en-US" sz="3000" dirty="0"/>
              <a:t>organization’s  goals  and  objectives.  </a:t>
            </a:r>
            <a:r>
              <a:rPr lang="en-US" sz="3000" dirty="0" smtClean="0"/>
              <a:t>ERM  </a:t>
            </a:r>
            <a:r>
              <a:rPr lang="en-US" sz="3000" dirty="0"/>
              <a:t>is  an  effective  agency-wide  approach  to  addressing  the  full  spectrum  of  the  organization’s </a:t>
            </a:r>
            <a:r>
              <a:rPr lang="en-US" sz="3100" dirty="0"/>
              <a:t>significant risks by understanding the combined impact of risks as an interrelated portfolio, </a:t>
            </a:r>
            <a:r>
              <a:rPr lang="en-US" sz="3100" dirty="0" smtClean="0"/>
              <a:t>rather  </a:t>
            </a:r>
            <a:r>
              <a:rPr lang="en-US" sz="3100" dirty="0"/>
              <a:t>than  addressing  risks  only  within  silos.  ERM  provides  an  enterprise -wide,  strategically-aligned </a:t>
            </a:r>
            <a:r>
              <a:rPr lang="en-US" sz="3100" dirty="0" smtClean="0"/>
              <a:t>portfolio  </a:t>
            </a:r>
            <a:r>
              <a:rPr lang="en-US" sz="3100" dirty="0"/>
              <a:t>view  of  organizational  challenges  that,  provides  better  insight about  how  to  most  effectively  </a:t>
            </a:r>
            <a:r>
              <a:rPr lang="en-US" sz="3100" dirty="0" smtClean="0"/>
              <a:t>prioritize  </a:t>
            </a:r>
            <a:r>
              <a:rPr lang="en-US" sz="3100" dirty="0"/>
              <a:t>and  manage  risks  to  mission  delivery.  While  agencies  cannot  mitigate  all  risks  related  to  </a:t>
            </a:r>
            <a:r>
              <a:rPr lang="en-US" sz="3100" dirty="0" smtClean="0"/>
              <a:t>achieving   </a:t>
            </a:r>
            <a:r>
              <a:rPr lang="en-US" sz="3100" dirty="0"/>
              <a:t>strategic   objectives   and   performance   goals,   they   should   identify,   measure,   and   assess </a:t>
            </a:r>
            <a:r>
              <a:rPr lang="en-US" sz="3100" dirty="0" smtClean="0"/>
              <a:t>challenges </a:t>
            </a:r>
            <a:r>
              <a:rPr lang="en-US" sz="3100" dirty="0"/>
              <a:t>related to mission delivery, to the extent </a:t>
            </a:r>
            <a:r>
              <a:rPr lang="en-US" sz="3100" dirty="0" smtClean="0"/>
              <a:t>possible.  </a:t>
            </a:r>
          </a:p>
          <a:p>
            <a:pPr marL="0" lvl="0" indent="0">
              <a:buNone/>
            </a:pPr>
            <a:endParaRPr lang="en-US" sz="3100" dirty="0" smtClean="0">
              <a:latin typeface="+mj-lt"/>
            </a:endParaRPr>
          </a:p>
          <a:p>
            <a:pPr marL="0" lvl="0" indent="0">
              <a:buNone/>
            </a:pPr>
            <a:r>
              <a:rPr lang="en-US" sz="3100" i="1" dirty="0" smtClean="0"/>
              <a:t>Source</a:t>
            </a:r>
            <a:r>
              <a:rPr lang="en-US" sz="3100" i="1" dirty="0"/>
              <a:t>:  OMB Circular No. A-11</a:t>
            </a:r>
          </a:p>
          <a:p>
            <a:pPr marL="457200" lvl="1" indent="0" eaLnBrk="1" hangingPunct="1">
              <a:buNone/>
            </a:pPr>
            <a:endParaRPr lang="en-US" altLang="en-US" sz="3100" dirty="0">
              <a:latin typeface="+mj-lt"/>
            </a:endParaRPr>
          </a:p>
          <a:p>
            <a:pPr lvl="1" eaLnBrk="1" hangingPunct="1">
              <a:buFontTx/>
              <a:buAutoNum type="arabicPeriod"/>
            </a:pPr>
            <a:endParaRPr lang="en-US" altLang="en-US" sz="1400" dirty="0" smtClean="0"/>
          </a:p>
          <a:p>
            <a:pPr lvl="1" eaLnBrk="1" hangingPunct="1">
              <a:buFontTx/>
              <a:buAutoNum type="arabicPeriod"/>
            </a:pPr>
            <a:endParaRPr lang="en-US" altLang="en-US" sz="1400" dirty="0" smtClean="0"/>
          </a:p>
          <a:p>
            <a:pPr lvl="1" eaLnBrk="1" hangingPunct="1">
              <a:buFontTx/>
              <a:buAutoNum type="arabicPeriod"/>
            </a:pPr>
            <a:endParaRPr lang="en-US" altLang="en-US" sz="1400" dirty="0" smtClean="0"/>
          </a:p>
          <a:p>
            <a:pPr marL="266700" indent="-266700" eaLnBrk="1" hangingPunct="1">
              <a:buFontTx/>
              <a:buNone/>
            </a:pPr>
            <a:endParaRPr lang="en-US" altLang="en-US" sz="1800" dirty="0" smtClean="0"/>
          </a:p>
        </p:txBody>
      </p:sp>
      <p:sp>
        <p:nvSpPr>
          <p:cNvPr id="4" name="TextBox 3"/>
          <p:cNvSpPr txBox="1"/>
          <p:nvPr/>
        </p:nvSpPr>
        <p:spPr>
          <a:xfrm>
            <a:off x="8610599" y="6150605"/>
            <a:ext cx="263214" cy="261610"/>
          </a:xfrm>
          <a:prstGeom prst="rect">
            <a:avLst/>
          </a:prstGeom>
          <a:noFill/>
        </p:spPr>
        <p:txBody>
          <a:bodyPr wrap="none" rtlCol="0">
            <a:spAutoFit/>
          </a:bodyPr>
          <a:lstStyle/>
          <a:p>
            <a:r>
              <a:rPr lang="en-US" sz="1100" dirty="0" smtClean="0"/>
              <a:t>8</a:t>
            </a:r>
            <a:endParaRPr lang="en-US" sz="1100" dirty="0"/>
          </a:p>
        </p:txBody>
      </p:sp>
    </p:spTree>
    <p:extLst>
      <p:ext uri="{BB962C8B-B14F-4D97-AF65-F5344CB8AC3E}">
        <p14:creationId xmlns:p14="http://schemas.microsoft.com/office/powerpoint/2010/main" val="36047411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355600" y="228600"/>
            <a:ext cx="8394700" cy="792163"/>
          </a:xfrm>
        </p:spPr>
        <p:txBody>
          <a:bodyPr>
            <a:noAutofit/>
          </a:bodyPr>
          <a:lstStyle/>
          <a:p>
            <a:r>
              <a:rPr lang="en-US" altLang="en-US" sz="3600" b="1" dirty="0"/>
              <a:t>What is </a:t>
            </a:r>
            <a:r>
              <a:rPr lang="en-US" altLang="en-US" sz="3600" b="1" dirty="0" smtClean="0"/>
              <a:t>ERM?</a:t>
            </a:r>
            <a:endParaRPr lang="en-US" altLang="en-US" sz="3600" b="1" dirty="0"/>
          </a:p>
        </p:txBody>
      </p:sp>
      <p:sp>
        <p:nvSpPr>
          <p:cNvPr id="131075" name="Rectangle 3"/>
          <p:cNvSpPr>
            <a:spLocks noGrp="1" noChangeArrowheads="1"/>
          </p:cNvSpPr>
          <p:nvPr>
            <p:ph type="body" idx="1"/>
          </p:nvPr>
        </p:nvSpPr>
        <p:spPr>
          <a:xfrm>
            <a:off x="355600" y="1109947"/>
            <a:ext cx="8229600" cy="5092700"/>
          </a:xfrm>
        </p:spPr>
        <p:txBody>
          <a:bodyPr>
            <a:normAutofit fontScale="55000" lnSpcReduction="20000"/>
          </a:bodyPr>
          <a:lstStyle/>
          <a:p>
            <a:pPr lvl="0"/>
            <a:endParaRPr lang="en-US" sz="1800" dirty="0" smtClean="0"/>
          </a:p>
          <a:p>
            <a:pPr marL="0" indent="0">
              <a:buNone/>
            </a:pPr>
            <a:r>
              <a:rPr lang="en-US" sz="3800" dirty="0"/>
              <a:t>Effective Risk Management:</a:t>
            </a:r>
          </a:p>
          <a:p>
            <a:pPr lvl="0"/>
            <a:endParaRPr lang="en-US" sz="1800" dirty="0" smtClean="0"/>
          </a:p>
          <a:p>
            <a:r>
              <a:rPr lang="en-US" sz="3800" dirty="0"/>
              <a:t>creates and protects value;</a:t>
            </a:r>
          </a:p>
          <a:p>
            <a:r>
              <a:rPr lang="en-US" sz="3800" dirty="0"/>
              <a:t>is an integral part of all organizational processes;</a:t>
            </a:r>
          </a:p>
          <a:p>
            <a:r>
              <a:rPr lang="en-US" sz="3800" dirty="0"/>
              <a:t>is part of decision -making;</a:t>
            </a:r>
          </a:p>
          <a:p>
            <a:r>
              <a:rPr lang="en-US" sz="3800" dirty="0"/>
              <a:t>explicitly addresses uncertainty;</a:t>
            </a:r>
          </a:p>
          <a:p>
            <a:r>
              <a:rPr lang="en-US" sz="3800" dirty="0"/>
              <a:t>is systematic, structured, and timely;</a:t>
            </a:r>
          </a:p>
          <a:p>
            <a:r>
              <a:rPr lang="en-US" sz="3800" dirty="0"/>
              <a:t>is based on the best available information;</a:t>
            </a:r>
          </a:p>
          <a:p>
            <a:r>
              <a:rPr lang="en-US" sz="3800" dirty="0"/>
              <a:t>is tailored and responsive to the evolving risk </a:t>
            </a:r>
            <a:r>
              <a:rPr lang="en-US" sz="3800" dirty="0" err="1"/>
              <a:t>profle</a:t>
            </a:r>
            <a:r>
              <a:rPr lang="en-US" sz="3800" dirty="0"/>
              <a:t> of the agency;</a:t>
            </a:r>
          </a:p>
          <a:p>
            <a:r>
              <a:rPr lang="en-US" sz="3800" dirty="0"/>
              <a:t>takes human and cultural factors into account;</a:t>
            </a:r>
          </a:p>
          <a:p>
            <a:r>
              <a:rPr lang="en-US" sz="3800" dirty="0"/>
              <a:t>is transparent and inclusive;</a:t>
            </a:r>
          </a:p>
          <a:p>
            <a:r>
              <a:rPr lang="en-US" sz="3800" dirty="0"/>
              <a:t>is dynamic, iterative, and responsive to change</a:t>
            </a:r>
            <a:r>
              <a:rPr lang="en-US" sz="3800" dirty="0" smtClean="0"/>
              <a:t>; and</a:t>
            </a:r>
            <a:endParaRPr lang="en-US" sz="3800" dirty="0"/>
          </a:p>
          <a:p>
            <a:r>
              <a:rPr lang="en-US" sz="3800" dirty="0"/>
              <a:t>facilitates continual improvement of the </a:t>
            </a:r>
            <a:r>
              <a:rPr lang="en-US" sz="3800" dirty="0" smtClean="0"/>
              <a:t>organization.</a:t>
            </a:r>
            <a:endParaRPr lang="en-US" sz="3800" dirty="0"/>
          </a:p>
          <a:p>
            <a:pPr lvl="1"/>
            <a:endParaRPr lang="en-US" sz="1800" dirty="0" smtClean="0"/>
          </a:p>
          <a:p>
            <a:pPr lvl="0"/>
            <a:endParaRPr lang="en-US" sz="1800" dirty="0" smtClean="0"/>
          </a:p>
          <a:p>
            <a:pPr marL="457200" lvl="1" indent="0">
              <a:buNone/>
            </a:pPr>
            <a:r>
              <a:rPr lang="en-US" sz="3600" i="1" dirty="0" smtClean="0"/>
              <a:t>Source</a:t>
            </a:r>
            <a:r>
              <a:rPr lang="en-US" sz="3600" i="1" dirty="0"/>
              <a:t>:  OMB Circular No. A-11</a:t>
            </a:r>
          </a:p>
          <a:p>
            <a:pPr marL="457200" lvl="1" indent="0" eaLnBrk="1" hangingPunct="1">
              <a:buNone/>
            </a:pPr>
            <a:endParaRPr lang="en-US" altLang="en-US" sz="1400" dirty="0" smtClean="0"/>
          </a:p>
          <a:p>
            <a:pPr lvl="1" eaLnBrk="1" hangingPunct="1">
              <a:buFontTx/>
              <a:buAutoNum type="arabicPeriod"/>
            </a:pPr>
            <a:endParaRPr lang="en-US" altLang="en-US" sz="1400" dirty="0" smtClean="0"/>
          </a:p>
          <a:p>
            <a:pPr lvl="1" eaLnBrk="1" hangingPunct="1">
              <a:buFontTx/>
              <a:buAutoNum type="arabicPeriod"/>
            </a:pPr>
            <a:endParaRPr lang="en-US" altLang="en-US" sz="1400" dirty="0" smtClean="0"/>
          </a:p>
          <a:p>
            <a:pPr lvl="1" eaLnBrk="1" hangingPunct="1">
              <a:buFontTx/>
              <a:buAutoNum type="arabicPeriod"/>
            </a:pPr>
            <a:endParaRPr lang="en-US" altLang="en-US" sz="1400" dirty="0" smtClean="0"/>
          </a:p>
          <a:p>
            <a:pPr marL="266700" indent="-266700" eaLnBrk="1" hangingPunct="1">
              <a:buFontTx/>
              <a:buNone/>
            </a:pPr>
            <a:endParaRPr lang="en-US" altLang="en-US" sz="1800" dirty="0" smtClean="0"/>
          </a:p>
        </p:txBody>
      </p:sp>
      <p:sp>
        <p:nvSpPr>
          <p:cNvPr id="4" name="TextBox 3"/>
          <p:cNvSpPr txBox="1"/>
          <p:nvPr/>
        </p:nvSpPr>
        <p:spPr>
          <a:xfrm>
            <a:off x="8610599" y="6150605"/>
            <a:ext cx="263214" cy="261610"/>
          </a:xfrm>
          <a:prstGeom prst="rect">
            <a:avLst/>
          </a:prstGeom>
          <a:noFill/>
        </p:spPr>
        <p:txBody>
          <a:bodyPr wrap="none" rtlCol="0">
            <a:spAutoFit/>
          </a:bodyPr>
          <a:lstStyle/>
          <a:p>
            <a:r>
              <a:rPr lang="en-US" sz="1100" dirty="0" smtClean="0"/>
              <a:t>8</a:t>
            </a:r>
            <a:endParaRPr lang="en-US" sz="1100" dirty="0"/>
          </a:p>
        </p:txBody>
      </p:sp>
    </p:spTree>
    <p:extLst>
      <p:ext uri="{BB962C8B-B14F-4D97-AF65-F5344CB8AC3E}">
        <p14:creationId xmlns:p14="http://schemas.microsoft.com/office/powerpoint/2010/main" val="12687181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15400" cy="1143000"/>
          </a:xfrm>
        </p:spPr>
        <p:txBody>
          <a:bodyPr>
            <a:normAutofit fontScale="90000"/>
          </a:bodyPr>
          <a:lstStyle/>
          <a:p>
            <a:r>
              <a:rPr lang="en-US" b="1" dirty="0" smtClean="0">
                <a:solidFill>
                  <a:srgbClr val="0070C0"/>
                </a:solidFill>
              </a:rPr>
              <a:t>Upcoming OMB A-123 “Management’s Responsibility for Internal Controls” Requirements</a:t>
            </a:r>
            <a:endParaRPr lang="en-US" b="1" dirty="0">
              <a:solidFill>
                <a:srgbClr val="0070C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10609433"/>
              </p:ext>
            </p:extLst>
          </p:nvPr>
        </p:nvGraphicFramePr>
        <p:xfrm>
          <a:off x="381000" y="1828800"/>
          <a:ext cx="8153400" cy="3596481"/>
        </p:xfrm>
        <a:graphic>
          <a:graphicData uri="http://schemas.openxmlformats.org/drawingml/2006/table">
            <a:tbl>
              <a:tblPr firstRow="1" firstCol="1" bandRow="1">
                <a:tableStyleId>{5C22544A-7EE6-4342-B048-85BDC9FD1C3A}</a:tableStyleId>
              </a:tblPr>
              <a:tblGrid>
                <a:gridCol w="2106295"/>
                <a:gridCol w="6047105"/>
              </a:tblGrid>
              <a:tr h="239765">
                <a:tc>
                  <a:txBody>
                    <a:bodyPr/>
                    <a:lstStyle/>
                    <a:p>
                      <a:pPr marL="0" marR="0" algn="ctr">
                        <a:spcBef>
                          <a:spcPts val="0"/>
                        </a:spcBef>
                        <a:spcAft>
                          <a:spcPts val="0"/>
                        </a:spcAft>
                        <a:tabLst>
                          <a:tab pos="2971800" algn="ctr"/>
                          <a:tab pos="5943600" algn="r"/>
                        </a:tabLst>
                      </a:pPr>
                      <a:r>
                        <a:rPr lang="en-US" sz="1100" dirty="0">
                          <a:effectLst/>
                          <a:latin typeface="Arial" panose="020B0604020202020204" pitchFamily="34" charset="0"/>
                          <a:cs typeface="Arial" panose="020B0604020202020204" pitchFamily="34" charset="0"/>
                        </a:rPr>
                        <a:t>OMB A-123 Deliverable</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tabLst>
                          <a:tab pos="2971800" algn="ctr"/>
                          <a:tab pos="5943600" algn="r"/>
                        </a:tabLst>
                      </a:pPr>
                      <a:r>
                        <a:rPr lang="en-US" sz="1100">
                          <a:effectLst/>
                          <a:latin typeface="Arial" panose="020B0604020202020204" pitchFamily="34" charset="0"/>
                          <a:cs typeface="Arial" panose="020B0604020202020204" pitchFamily="34" charset="0"/>
                        </a:rPr>
                        <a:t>Description</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959062">
                <a:tc>
                  <a:txBody>
                    <a:bodyPr/>
                    <a:lstStyle/>
                    <a:p>
                      <a:pPr marL="0" marR="0">
                        <a:spcBef>
                          <a:spcPts val="0"/>
                        </a:spcBef>
                        <a:spcAft>
                          <a:spcPts val="0"/>
                        </a:spcAft>
                        <a:tabLst>
                          <a:tab pos="2971800" algn="ctr"/>
                          <a:tab pos="5943600" algn="r"/>
                        </a:tabLst>
                      </a:pPr>
                      <a:r>
                        <a:rPr lang="en-US" sz="1100" dirty="0">
                          <a:effectLst/>
                          <a:latin typeface="Arial" panose="020B0604020202020204" pitchFamily="34" charset="0"/>
                          <a:cs typeface="Arial" panose="020B0604020202020204" pitchFamily="34" charset="0"/>
                        </a:rPr>
                        <a:t>ERM Implementation Plans by September 15, 2016</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tabLst>
                          <a:tab pos="2971800" algn="ctr"/>
                          <a:tab pos="5943600" algn="r"/>
                        </a:tabLst>
                      </a:pPr>
                      <a:r>
                        <a:rPr lang="en-US" sz="1100" dirty="0">
                          <a:effectLst/>
                          <a:latin typeface="Arial" panose="020B0604020202020204" pitchFamily="34" charset="0"/>
                          <a:cs typeface="Arial" panose="020B0604020202020204" pitchFamily="34" charset="0"/>
                        </a:rPr>
                        <a:t>First major milestone that we have to meet as an agency. It involves developing a plan for implementing ERM into NSF’s management practices, including a governance structure and the process that NSF expects to use to facilitate embedding the ERM into our agency’s decision making process.</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959062">
                <a:tc>
                  <a:txBody>
                    <a:bodyPr/>
                    <a:lstStyle/>
                    <a:p>
                      <a:pPr marL="0" marR="0">
                        <a:spcBef>
                          <a:spcPts val="0"/>
                        </a:spcBef>
                        <a:spcAft>
                          <a:spcPts val="0"/>
                        </a:spcAft>
                        <a:tabLst>
                          <a:tab pos="2971800" algn="ctr"/>
                          <a:tab pos="5943600" algn="r"/>
                        </a:tabLst>
                      </a:pPr>
                      <a:r>
                        <a:rPr lang="en-US" sz="1100" dirty="0">
                          <a:effectLst/>
                          <a:latin typeface="Arial" panose="020B0604020202020204" pitchFamily="34" charset="0"/>
                          <a:cs typeface="Arial" panose="020B0604020202020204" pitchFamily="34" charset="0"/>
                        </a:rPr>
                        <a:t>Initial Risk Profile by </a:t>
                      </a:r>
                      <a:endParaRPr lang="en-US" sz="1100" dirty="0" smtClean="0">
                        <a:effectLst/>
                        <a:latin typeface="Arial" panose="020B0604020202020204" pitchFamily="34" charset="0"/>
                        <a:cs typeface="Arial" panose="020B0604020202020204" pitchFamily="34" charset="0"/>
                      </a:endParaRPr>
                    </a:p>
                    <a:p>
                      <a:pPr marL="0" marR="0">
                        <a:spcBef>
                          <a:spcPts val="0"/>
                        </a:spcBef>
                        <a:spcAft>
                          <a:spcPts val="0"/>
                        </a:spcAft>
                        <a:tabLst>
                          <a:tab pos="2971800" algn="ctr"/>
                          <a:tab pos="5943600" algn="r"/>
                        </a:tabLst>
                      </a:pPr>
                      <a:r>
                        <a:rPr lang="en-US" sz="1100" dirty="0" smtClean="0">
                          <a:effectLst/>
                          <a:latin typeface="Arial" panose="020B0604020202020204" pitchFamily="34" charset="0"/>
                          <a:cs typeface="Arial" panose="020B0604020202020204" pitchFamily="34" charset="0"/>
                        </a:rPr>
                        <a:t>January </a:t>
                      </a:r>
                      <a:r>
                        <a:rPr lang="en-US" sz="1100" dirty="0">
                          <a:effectLst/>
                          <a:latin typeface="Arial" panose="020B0604020202020204" pitchFamily="34" charset="0"/>
                          <a:cs typeface="Arial" panose="020B0604020202020204" pitchFamily="34" charset="0"/>
                        </a:rPr>
                        <a:t>20, 2017</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tabLst>
                          <a:tab pos="2971800" algn="ctr"/>
                          <a:tab pos="5943600" algn="r"/>
                        </a:tabLst>
                      </a:pPr>
                      <a:r>
                        <a:rPr lang="en-US" sz="1100" dirty="0">
                          <a:effectLst/>
                          <a:latin typeface="Arial" panose="020B0604020202020204" pitchFamily="34" charset="0"/>
                          <a:cs typeface="Arial" panose="020B0604020202020204" pitchFamily="34" charset="0"/>
                        </a:rPr>
                        <a:t>To the extent feasible, agencies are encouraged to develop an initial (i.e., first draft) risk profile over the course of FY 2016, for presentation to the incoming Administration on January 20, 2017, recognizing that in some cases these initial profiles may lack some elements and may not be comprehensive, depending on agency capacity.  </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1438592">
                <a:tc>
                  <a:txBody>
                    <a:bodyPr/>
                    <a:lstStyle/>
                    <a:p>
                      <a:pPr marL="0" marR="0">
                        <a:spcBef>
                          <a:spcPts val="0"/>
                        </a:spcBef>
                        <a:spcAft>
                          <a:spcPts val="0"/>
                        </a:spcAft>
                        <a:tabLst>
                          <a:tab pos="2971800" algn="ctr"/>
                          <a:tab pos="5943600" algn="r"/>
                        </a:tabLst>
                      </a:pPr>
                      <a:r>
                        <a:rPr lang="en-US" sz="1100" dirty="0">
                          <a:effectLst/>
                          <a:latin typeface="Arial" panose="020B0604020202020204" pitchFamily="34" charset="0"/>
                          <a:cs typeface="Arial" panose="020B0604020202020204" pitchFamily="34" charset="0"/>
                        </a:rPr>
                        <a:t>Complete Risk Profile by </a:t>
                      </a:r>
                      <a:endParaRPr lang="en-US" sz="1100" dirty="0" smtClean="0">
                        <a:effectLst/>
                        <a:latin typeface="Arial" panose="020B0604020202020204" pitchFamily="34" charset="0"/>
                        <a:cs typeface="Arial" panose="020B0604020202020204" pitchFamily="34" charset="0"/>
                      </a:endParaRPr>
                    </a:p>
                    <a:p>
                      <a:pPr marL="0" marR="0">
                        <a:spcBef>
                          <a:spcPts val="0"/>
                        </a:spcBef>
                        <a:spcAft>
                          <a:spcPts val="0"/>
                        </a:spcAft>
                        <a:tabLst>
                          <a:tab pos="2971800" algn="ctr"/>
                          <a:tab pos="5943600" algn="r"/>
                        </a:tabLst>
                      </a:pPr>
                      <a:r>
                        <a:rPr lang="en-US" sz="1100" dirty="0" smtClean="0">
                          <a:effectLst/>
                          <a:latin typeface="Arial" panose="020B0604020202020204" pitchFamily="34" charset="0"/>
                          <a:cs typeface="Arial" panose="020B0604020202020204" pitchFamily="34" charset="0"/>
                        </a:rPr>
                        <a:t>May </a:t>
                      </a:r>
                      <a:r>
                        <a:rPr lang="en-US" sz="1100" dirty="0">
                          <a:effectLst/>
                          <a:latin typeface="Arial" panose="020B0604020202020204" pitchFamily="34" charset="0"/>
                          <a:cs typeface="Arial" panose="020B0604020202020204" pitchFamily="34" charset="0"/>
                        </a:rPr>
                        <a:t>15, 2017</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100" dirty="0">
                          <a:effectLst/>
                          <a:latin typeface="Arial" panose="020B0604020202020204" pitchFamily="34" charset="0"/>
                          <a:cs typeface="Arial" panose="020B0604020202020204" pitchFamily="34" charset="0"/>
                        </a:rPr>
                        <a:t>A full risk profile should be developed by May 15, 2017 to inform the development of the new Agency strategic plans and the FY 2019 Budget.  A-123 also requires agencies to develop a maturity model approach to continuously build risk identification practices over time (i.e., OMB expects an ongoing process to manage new or emerging risks).</a:t>
                      </a:r>
                      <a:endParaRPr lang="en-US" sz="1200" dirty="0">
                        <a:effectLst/>
                        <a:latin typeface="Arial" panose="020B0604020202020204" pitchFamily="34" charset="0"/>
                        <a:cs typeface="Arial" panose="020B0604020202020204" pitchFamily="34" charset="0"/>
                      </a:endParaRPr>
                    </a:p>
                    <a:p>
                      <a:pPr marL="0" marR="0">
                        <a:spcBef>
                          <a:spcPts val="0"/>
                        </a:spcBef>
                        <a:spcAft>
                          <a:spcPts val="0"/>
                        </a:spcAft>
                        <a:tabLst>
                          <a:tab pos="2971800" algn="ctr"/>
                          <a:tab pos="5943600" algn="r"/>
                        </a:tabLst>
                      </a:pPr>
                      <a:r>
                        <a:rPr lang="en-US" sz="1100" dirty="0">
                          <a:effectLst/>
                          <a:latin typeface="Arial" panose="020B0604020202020204" pitchFamily="34" charset="0"/>
                          <a:cs typeface="Arial" panose="020B0604020202020204" pitchFamily="34" charset="0"/>
                        </a:rPr>
                        <a:t> </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bl>
          </a:graphicData>
        </a:graphic>
      </p:graphicFrame>
      <p:sp>
        <p:nvSpPr>
          <p:cNvPr id="5" name="TextBox 4"/>
          <p:cNvSpPr txBox="1"/>
          <p:nvPr/>
        </p:nvSpPr>
        <p:spPr>
          <a:xfrm>
            <a:off x="457200" y="5486400"/>
            <a:ext cx="3903633"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Note:  Draft and Subject to Change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2026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355600" y="228600"/>
            <a:ext cx="8394700" cy="792163"/>
          </a:xfrm>
        </p:spPr>
        <p:txBody>
          <a:bodyPr>
            <a:normAutofit/>
          </a:bodyPr>
          <a:lstStyle/>
          <a:p>
            <a:r>
              <a:rPr lang="en-US" altLang="en-US" sz="3600" b="1" dirty="0"/>
              <a:t>BFA ERM Pilot</a:t>
            </a:r>
          </a:p>
        </p:txBody>
      </p:sp>
      <p:sp>
        <p:nvSpPr>
          <p:cNvPr id="131075" name="Rectangle 3"/>
          <p:cNvSpPr>
            <a:spLocks noGrp="1" noChangeArrowheads="1"/>
          </p:cNvSpPr>
          <p:nvPr>
            <p:ph type="body" idx="1"/>
          </p:nvPr>
        </p:nvSpPr>
        <p:spPr>
          <a:xfrm>
            <a:off x="368059" y="1003510"/>
            <a:ext cx="8229600" cy="5092700"/>
          </a:xfrm>
        </p:spPr>
        <p:txBody>
          <a:bodyPr>
            <a:normAutofit/>
          </a:bodyPr>
          <a:lstStyle/>
          <a:p>
            <a:pPr lvl="0"/>
            <a:r>
              <a:rPr lang="en-US" sz="1800" dirty="0"/>
              <a:t>Successes:</a:t>
            </a:r>
          </a:p>
          <a:p>
            <a:pPr lvl="1"/>
            <a:r>
              <a:rPr lang="en-US" sz="1800" dirty="0" smtClean="0"/>
              <a:t>Provided </a:t>
            </a:r>
            <a:r>
              <a:rPr lang="en-US" sz="1800" dirty="0"/>
              <a:t>a quick snapshot of every division's priorities and focused </a:t>
            </a:r>
            <a:r>
              <a:rPr lang="en-US" sz="1800" dirty="0" smtClean="0"/>
              <a:t>work; figuring </a:t>
            </a:r>
            <a:r>
              <a:rPr lang="en-US" sz="1800" dirty="0"/>
              <a:t>out common ground was </a:t>
            </a:r>
            <a:r>
              <a:rPr lang="en-US" sz="1800" dirty="0" smtClean="0"/>
              <a:t>helpful</a:t>
            </a:r>
          </a:p>
          <a:p>
            <a:pPr lvl="1"/>
            <a:r>
              <a:rPr lang="en-US" sz="1800" dirty="0" smtClean="0"/>
              <a:t>Developed an initial set of strategic risks</a:t>
            </a:r>
            <a:endParaRPr lang="en-US" sz="1800" dirty="0"/>
          </a:p>
          <a:p>
            <a:pPr lvl="1"/>
            <a:r>
              <a:rPr lang="en-US" sz="1800" dirty="0" smtClean="0"/>
              <a:t>Tied risks to objectives based </a:t>
            </a:r>
            <a:r>
              <a:rPr lang="en-US" sz="1800" dirty="0"/>
              <a:t>on outcome of informed </a:t>
            </a:r>
            <a:r>
              <a:rPr lang="en-US" sz="1800" dirty="0" smtClean="0"/>
              <a:t>discussion.</a:t>
            </a:r>
            <a:endParaRPr lang="en-US" sz="1800" dirty="0"/>
          </a:p>
          <a:p>
            <a:pPr lvl="1"/>
            <a:r>
              <a:rPr lang="en-US" sz="1800" dirty="0" smtClean="0"/>
              <a:t>Gained </a:t>
            </a:r>
            <a:r>
              <a:rPr lang="en-US" sz="1800" dirty="0" smtClean="0"/>
              <a:t>insight from BFA management on risk management</a:t>
            </a:r>
            <a:endParaRPr lang="en-US" sz="1800" dirty="0"/>
          </a:p>
          <a:p>
            <a:pPr lvl="0"/>
            <a:endParaRPr lang="en-US" sz="1800" dirty="0"/>
          </a:p>
          <a:p>
            <a:pPr lvl="0"/>
            <a:r>
              <a:rPr lang="en-US" sz="1800" dirty="0" smtClean="0"/>
              <a:t>Continuing Challenges:</a:t>
            </a:r>
          </a:p>
          <a:p>
            <a:pPr lvl="1"/>
            <a:r>
              <a:rPr lang="en-US" sz="1800" dirty="0" smtClean="0"/>
              <a:t>Defining </a:t>
            </a:r>
            <a:r>
              <a:rPr lang="en-US" sz="1800" dirty="0"/>
              <a:t>ERM </a:t>
            </a:r>
            <a:r>
              <a:rPr lang="en-US" sz="1800" dirty="0" smtClean="0"/>
              <a:t>scope </a:t>
            </a:r>
            <a:r>
              <a:rPr lang="en-US" sz="1800" dirty="0"/>
              <a:t>and </a:t>
            </a:r>
            <a:r>
              <a:rPr lang="en-US" sz="1800" dirty="0" smtClean="0"/>
              <a:t>goals</a:t>
            </a:r>
          </a:p>
          <a:p>
            <a:pPr lvl="1"/>
            <a:r>
              <a:rPr lang="en-US" sz="1800" dirty="0" smtClean="0"/>
              <a:t>Developing </a:t>
            </a:r>
            <a:r>
              <a:rPr lang="en-US" sz="1800" dirty="0"/>
              <a:t>a common lexicon for ERM and risk management</a:t>
            </a:r>
          </a:p>
          <a:p>
            <a:pPr lvl="1"/>
            <a:r>
              <a:rPr lang="en-US" sz="1800" dirty="0" smtClean="0"/>
              <a:t>Confirming universe of risks (i.e., risk register)</a:t>
            </a:r>
          </a:p>
          <a:p>
            <a:pPr lvl="1"/>
            <a:r>
              <a:rPr lang="en-US" sz="1800" dirty="0" smtClean="0"/>
              <a:t>Confirming strategic risks (i.e., risk profile)  </a:t>
            </a:r>
          </a:p>
          <a:p>
            <a:pPr lvl="1"/>
            <a:r>
              <a:rPr lang="en-US" sz="1800" dirty="0" smtClean="0"/>
              <a:t>Embedding </a:t>
            </a:r>
            <a:r>
              <a:rPr lang="en-US" sz="1800" dirty="0"/>
              <a:t>ERM into BFA’s strategic </a:t>
            </a:r>
            <a:r>
              <a:rPr lang="en-US" sz="1800" dirty="0" smtClean="0"/>
              <a:t>decisions</a:t>
            </a:r>
          </a:p>
          <a:p>
            <a:pPr lvl="1"/>
            <a:r>
              <a:rPr lang="en-US" sz="1800" dirty="0" smtClean="0"/>
              <a:t>Providing ERM updates and continuing education</a:t>
            </a:r>
            <a:endParaRPr lang="en-US" sz="1800" dirty="0"/>
          </a:p>
          <a:p>
            <a:pPr lvl="1"/>
            <a:endParaRPr lang="en-US" sz="1800" dirty="0" smtClean="0"/>
          </a:p>
          <a:p>
            <a:pPr lvl="1"/>
            <a:endParaRPr lang="en-US" sz="1800" dirty="0" smtClean="0"/>
          </a:p>
          <a:p>
            <a:pPr lvl="0"/>
            <a:endParaRPr lang="en-US" sz="1800" dirty="0"/>
          </a:p>
          <a:p>
            <a:pPr marL="457200" lvl="1" indent="0" eaLnBrk="1" hangingPunct="1">
              <a:buNone/>
            </a:pPr>
            <a:endParaRPr lang="en-US" altLang="en-US" sz="1400" dirty="0" smtClean="0"/>
          </a:p>
          <a:p>
            <a:pPr lvl="1" eaLnBrk="1" hangingPunct="1">
              <a:buFontTx/>
              <a:buAutoNum type="arabicPeriod"/>
            </a:pPr>
            <a:endParaRPr lang="en-US" altLang="en-US" sz="1400" dirty="0" smtClean="0"/>
          </a:p>
          <a:p>
            <a:pPr lvl="1" eaLnBrk="1" hangingPunct="1">
              <a:buFontTx/>
              <a:buAutoNum type="arabicPeriod"/>
            </a:pPr>
            <a:endParaRPr lang="en-US" altLang="en-US" sz="1400" dirty="0" smtClean="0"/>
          </a:p>
          <a:p>
            <a:pPr lvl="1" eaLnBrk="1" hangingPunct="1">
              <a:buFontTx/>
              <a:buAutoNum type="arabicPeriod"/>
            </a:pPr>
            <a:endParaRPr lang="en-US" altLang="en-US" sz="1400" dirty="0" smtClean="0"/>
          </a:p>
          <a:p>
            <a:pPr marL="266700" indent="-266700" eaLnBrk="1" hangingPunct="1">
              <a:buFontTx/>
              <a:buNone/>
            </a:pPr>
            <a:endParaRPr lang="en-US" altLang="en-US" sz="1800" dirty="0" smtClean="0"/>
          </a:p>
        </p:txBody>
      </p:sp>
      <p:sp>
        <p:nvSpPr>
          <p:cNvPr id="4" name="TextBox 3"/>
          <p:cNvSpPr txBox="1"/>
          <p:nvPr/>
        </p:nvSpPr>
        <p:spPr>
          <a:xfrm>
            <a:off x="8610599" y="6150605"/>
            <a:ext cx="263214" cy="261610"/>
          </a:xfrm>
          <a:prstGeom prst="rect">
            <a:avLst/>
          </a:prstGeom>
          <a:noFill/>
        </p:spPr>
        <p:txBody>
          <a:bodyPr wrap="none" rtlCol="0">
            <a:spAutoFit/>
          </a:bodyPr>
          <a:lstStyle/>
          <a:p>
            <a:r>
              <a:rPr lang="en-US" sz="1100" dirty="0" smtClean="0"/>
              <a:t>8</a:t>
            </a:r>
            <a:endParaRPr lang="en-US" sz="1100" dirty="0"/>
          </a:p>
        </p:txBody>
      </p:sp>
    </p:spTree>
    <p:extLst>
      <p:ext uri="{BB962C8B-B14F-4D97-AF65-F5344CB8AC3E}">
        <p14:creationId xmlns:p14="http://schemas.microsoft.com/office/powerpoint/2010/main" val="12561569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1143000"/>
          </a:xfrm>
        </p:spPr>
        <p:txBody>
          <a:bodyPr>
            <a:normAutofit/>
          </a:bodyPr>
          <a:lstStyle/>
          <a:p>
            <a:r>
              <a:rPr lang="en-US" sz="3600" b="1" dirty="0" smtClean="0"/>
              <a:t>7 Point Implementation Plan</a:t>
            </a:r>
            <a:endParaRPr lang="en-US" sz="3600" b="1" dirty="0"/>
          </a:p>
        </p:txBody>
      </p:sp>
      <p:sp>
        <p:nvSpPr>
          <p:cNvPr id="7" name="Content Placeholder 6"/>
          <p:cNvSpPr>
            <a:spLocks noGrp="1"/>
          </p:cNvSpPr>
          <p:nvPr>
            <p:ph idx="1"/>
          </p:nvPr>
        </p:nvSpPr>
        <p:spPr>
          <a:xfrm>
            <a:off x="381000" y="1219200"/>
            <a:ext cx="8229600" cy="4525963"/>
          </a:xfrm>
        </p:spPr>
        <p:txBody>
          <a:bodyPr>
            <a:noAutofit/>
          </a:bodyPr>
          <a:lstStyle/>
          <a:p>
            <a:pPr marL="514350" lvl="0" indent="-514350">
              <a:buFont typeface="+mj-lt"/>
              <a:buAutoNum type="arabicPeriod"/>
            </a:pPr>
            <a:r>
              <a:rPr lang="en-US" sz="1900" b="1" dirty="0"/>
              <a:t>Support from the Top is a Necessity:  </a:t>
            </a:r>
            <a:r>
              <a:rPr lang="en-US" sz="1900" dirty="0"/>
              <a:t>ERM initiatives must be enterprise wide and viewed by leadership as an important strategic effort.  If done right, ERM will enhance decision making and enable NSF to better define and proactively respond to risk.  </a:t>
            </a:r>
          </a:p>
          <a:p>
            <a:pPr marL="514350" lvl="0" indent="-514350">
              <a:buFont typeface="+mj-lt"/>
              <a:buAutoNum type="arabicPeriod"/>
            </a:pPr>
            <a:r>
              <a:rPr lang="en-US" sz="1900" b="1" dirty="0"/>
              <a:t>Build ERM Using Incremental Steps:  </a:t>
            </a:r>
            <a:r>
              <a:rPr lang="en-US" sz="1900" dirty="0"/>
              <a:t>Start small by breaking down ERM into more manageable parts and grow over time. </a:t>
            </a:r>
            <a:r>
              <a:rPr lang="en-US" sz="1900" dirty="0" smtClean="0"/>
              <a:t>For example:  Implement ERM in one organization within the Agency that has cross-functional impact; use it as a model for the rest of the Agency.     </a:t>
            </a:r>
            <a:endParaRPr lang="en-US" sz="1900" dirty="0"/>
          </a:p>
          <a:p>
            <a:pPr marL="514350" lvl="0" indent="-514350">
              <a:buFont typeface="+mj-lt"/>
              <a:buAutoNum type="arabicPeriod"/>
            </a:pPr>
            <a:r>
              <a:rPr lang="en-US" sz="1900" b="1" dirty="0"/>
              <a:t>Focus initially on a Small Number of Top Risks:  </a:t>
            </a:r>
            <a:r>
              <a:rPr lang="en-US" sz="1900" dirty="0"/>
              <a:t>First identify a small number of strategic risks that are important to NSF’s leadership (e.g., risks to specific programs or facilities, the Merit Review Process or NSF’s Relocation) and that we can manage and evolve from that starting point.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4152" y="0"/>
            <a:ext cx="8229600" cy="1143000"/>
          </a:xfrm>
        </p:spPr>
        <p:txBody>
          <a:bodyPr>
            <a:normAutofit/>
          </a:bodyPr>
          <a:lstStyle/>
          <a:p>
            <a:r>
              <a:rPr lang="en-US" sz="3600" b="1" dirty="0" smtClean="0"/>
              <a:t>7 Point Implementation Plan (cont.)</a:t>
            </a:r>
            <a:endParaRPr lang="en-US" sz="3600" b="1" dirty="0"/>
          </a:p>
        </p:txBody>
      </p:sp>
      <p:sp>
        <p:nvSpPr>
          <p:cNvPr id="7" name="Content Placeholder 6"/>
          <p:cNvSpPr>
            <a:spLocks noGrp="1"/>
          </p:cNvSpPr>
          <p:nvPr>
            <p:ph idx="1"/>
          </p:nvPr>
        </p:nvSpPr>
        <p:spPr>
          <a:xfrm>
            <a:off x="454152" y="1097280"/>
            <a:ext cx="8229600" cy="4525963"/>
          </a:xfrm>
        </p:spPr>
        <p:txBody>
          <a:bodyPr>
            <a:noAutofit/>
          </a:bodyPr>
          <a:lstStyle/>
          <a:p>
            <a:pPr marL="514350" lvl="0" indent="-514350">
              <a:buFont typeface="+mj-lt"/>
              <a:buAutoNum type="arabicPeriod" startAt="4"/>
            </a:pPr>
            <a:r>
              <a:rPr lang="en-US" sz="1900" b="1" dirty="0"/>
              <a:t>Leverage Existing Resources:  </a:t>
            </a:r>
            <a:r>
              <a:rPr lang="en-US" sz="1900" dirty="0"/>
              <a:t>Work with existing staff and management working groups with knowledge and capabilities relating to risks and risk management.  If done right, ERM can reduce duplicity of compliance efforts.</a:t>
            </a:r>
          </a:p>
          <a:p>
            <a:pPr marL="514350" lvl="0" indent="-514350">
              <a:buFont typeface="+mj-lt"/>
              <a:buAutoNum type="arabicPeriod" startAt="4"/>
            </a:pPr>
            <a:r>
              <a:rPr lang="en-US" sz="1900" b="1" dirty="0"/>
              <a:t>Build on Existing Risk Management Activities:  </a:t>
            </a:r>
            <a:r>
              <a:rPr lang="en-US" sz="1900" dirty="0"/>
              <a:t>Inventory NSF’s risk management activities that are already in place, such as Polar </a:t>
            </a:r>
            <a:r>
              <a:rPr lang="en-US" sz="1900" dirty="0" smtClean="0"/>
              <a:t>Program and Office of Budget, Finance, and Award Management  </a:t>
            </a:r>
            <a:r>
              <a:rPr lang="en-US" sz="1900" dirty="0"/>
              <a:t>risk management activities.  Use these activities to start and align them with the ERM process.  </a:t>
            </a:r>
          </a:p>
          <a:p>
            <a:pPr marL="514350" lvl="0" indent="-514350">
              <a:buFont typeface="+mj-lt"/>
              <a:buAutoNum type="arabicPeriod" startAt="4"/>
            </a:pPr>
            <a:r>
              <a:rPr lang="en-US" sz="1900" b="1" dirty="0"/>
              <a:t>Embed ERM into the Decision Making Practices of the Organization: </a:t>
            </a:r>
            <a:r>
              <a:rPr lang="en-US" sz="1900" dirty="0"/>
              <a:t>Make sure ERM becomes a supporting tool for informing NSF’s decisions and processes at all levels of the agency.</a:t>
            </a:r>
          </a:p>
          <a:p>
            <a:pPr marL="514350" lvl="0" indent="-514350">
              <a:buFont typeface="+mj-lt"/>
              <a:buAutoNum type="arabicPeriod" startAt="4"/>
            </a:pPr>
            <a:r>
              <a:rPr lang="en-US" sz="1900" b="1" dirty="0"/>
              <a:t>Provide Ongoing ERM Updates and Continuing Education for Leadership and Senior Management:  </a:t>
            </a:r>
            <a:r>
              <a:rPr lang="en-US" sz="1900" dirty="0"/>
              <a:t>ERM is an evolving practice and it’s important for leadership to receive updates on best practices.  </a:t>
            </a:r>
          </a:p>
        </p:txBody>
      </p:sp>
    </p:spTree>
    <p:extLst>
      <p:ext uri="{BB962C8B-B14F-4D97-AF65-F5344CB8AC3E}">
        <p14:creationId xmlns:p14="http://schemas.microsoft.com/office/powerpoint/2010/main" val="36087089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nsideNSF Document" ma:contentTypeID="0x010100EDB22D60EB357741B4D070D01F44F59600C2BB2A9CF2C6EF4AA7A3C18326782422" ma:contentTypeVersion="19" ma:contentTypeDescription="" ma:contentTypeScope="" ma:versionID="c4a6ae9d15fd1bc3241b8c4b55420ccb">
  <xsd:schema xmlns:xsd="http://www.w3.org/2001/XMLSchema" xmlns:xs="http://www.w3.org/2001/XMLSchema" xmlns:p="http://schemas.microsoft.com/office/2006/metadata/properties" xmlns:ns2="e77df2dc-1bb8-42a7-bebd-d4908e2d581a" xmlns:ns3="http://schemas.microsoft.com/sharepoint/v4" xmlns:ns4="0236b106-301f-4de0-ae69-bd526fdc2198" targetNamespace="http://schemas.microsoft.com/office/2006/metadata/properties" ma:root="true" ma:fieldsID="957b4eb9537d5073b812f37c5d978dc5" ns2:_="" ns3:_="" ns4:_="">
    <xsd:import namespace="e77df2dc-1bb8-42a7-bebd-d4908e2d581a"/>
    <xsd:import namespace="http://schemas.microsoft.com/sharepoint/v4"/>
    <xsd:import namespace="0236b106-301f-4de0-ae69-bd526fdc2198"/>
    <xsd:element name="properties">
      <xsd:complexType>
        <xsd:sequence>
          <xsd:element name="documentManagement">
            <xsd:complexType>
              <xsd:all>
                <xsd:element ref="ns2:DocumentTitle" minOccurs="0"/>
                <xsd:element ref="ns2:DocumentNumber" minOccurs="0"/>
                <xsd:element ref="ns2:h65b59bf86ed4479ac17c44c5537174e" minOccurs="0"/>
                <xsd:element ref="ns2:TaxCatchAll" minOccurs="0"/>
                <xsd:element ref="ns2:TaxCatchAllLabel" minOccurs="0"/>
                <xsd:element ref="ns2:l2f871ed324148e3b9f8319301eb4058" minOccurs="0"/>
                <xsd:element ref="ns2:bb4506ab385d48bfad4eaff21e13a2a6" minOccurs="0"/>
                <xsd:element ref="ns3:IconOverlay" minOccurs="0"/>
                <xsd:element ref="ns4:Publish_x0020_Date" minOccurs="0"/>
                <xsd:element ref="ns4:Document_x0020_Number" minOccurs="0"/>
                <xsd:element ref="ns4:Content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7df2dc-1bb8-42a7-bebd-d4908e2d581a" elementFormDefault="qualified">
    <xsd:import namespace="http://schemas.microsoft.com/office/2006/documentManagement/types"/>
    <xsd:import namespace="http://schemas.microsoft.com/office/infopath/2007/PartnerControls"/>
    <xsd:element name="DocumentTitle" ma:index="2" nillable="true" ma:displayName="Document Title." ma:hidden="true" ma:internalName="DocumentTitle" ma:readOnly="false">
      <xsd:simpleType>
        <xsd:restriction base="dms:Text">
          <xsd:maxLength value="255"/>
        </xsd:restriction>
      </xsd:simpleType>
    </xsd:element>
    <xsd:element name="DocumentNumber" ma:index="3" nillable="true" ma:displayName="DocumentNumber" ma:hidden="true" ma:internalName="DocumentNumber" ma:readOnly="false">
      <xsd:simpleType>
        <xsd:restriction base="dms:Text">
          <xsd:maxLength value="255"/>
        </xsd:restriction>
      </xsd:simpleType>
    </xsd:element>
    <xsd:element name="h65b59bf86ed4479ac17c44c5537174e" ma:index="8" nillable="true" ma:taxonomy="true" ma:internalName="h65b59bf86ed4479ac17c44c5537174e" ma:taxonomyFieldName="DocumentOwner" ma:displayName="Document Owner" ma:readOnly="false" ma:default="" ma:fieldId="{165b59bf-86ed-4479-ac17-c44c5537174e}" ma:sspId="2cd2ecdf-620f-444c-bba1-c5450418390f" ma:termSetId="fc989db5-0fdf-4297-bed7-ce52227f6a02"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57de5454-f45e-4820-98b6-b3d2a356d1b9}" ma:internalName="TaxCatchAll" ma:showField="CatchAllData" ma:web="e77df2dc-1bb8-42a7-bebd-d4908e2d581a">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7de5454-f45e-4820-98b6-b3d2a356d1b9}" ma:internalName="TaxCatchAllLabel" ma:readOnly="true" ma:showField="CatchAllDataLabel" ma:web="e77df2dc-1bb8-42a7-bebd-d4908e2d581a">
      <xsd:complexType>
        <xsd:complexContent>
          <xsd:extension base="dms:MultiChoiceLookup">
            <xsd:sequence>
              <xsd:element name="Value" type="dms:Lookup" maxOccurs="unbounded" minOccurs="0" nillable="true"/>
            </xsd:sequence>
          </xsd:extension>
        </xsd:complexContent>
      </xsd:complexType>
    </xsd:element>
    <xsd:element name="l2f871ed324148e3b9f8319301eb4058" ma:index="12" nillable="true" ma:taxonomy="true" ma:internalName="l2f871ed324148e3b9f8319301eb4058" ma:taxonomyFieldName="DocumentTopic" ma:displayName="Document Topic" ma:default="" ma:fieldId="{52f871ed-3241-48e3-b9f8-319301eb4058}" ma:taxonomyMulti="true" ma:sspId="2cd2ecdf-620f-444c-bba1-c5450418390f" ma:termSetId="95f96331-3e8d-4b03-b690-a7f4c1ed2116" ma:anchorId="00000000-0000-0000-0000-000000000000" ma:open="false" ma:isKeyword="false">
      <xsd:complexType>
        <xsd:sequence>
          <xsd:element ref="pc:Terms" minOccurs="0" maxOccurs="1"/>
        </xsd:sequence>
      </xsd:complexType>
    </xsd:element>
    <xsd:element name="bb4506ab385d48bfad4eaff21e13a2a6" ma:index="14" nillable="true" ma:taxonomy="true" ma:internalName="bb4506ab385d48bfad4eaff21e13a2a6" ma:taxonomyFieldName="DocumentType" ma:displayName="Document Type" ma:readOnly="false" ma:default="" ma:fieldId="{bb4506ab-385d-48bf-ad4e-aff21e13a2a6}" ma:sspId="2cd2ecdf-620f-444c-bba1-c5450418390f" ma:termSetId="b7a181bf-2032-4f02-b781-1ea1f4c1dcd7"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7"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36b106-301f-4de0-ae69-bd526fdc2198" elementFormDefault="qualified">
    <xsd:import namespace="http://schemas.microsoft.com/office/2006/documentManagement/types"/>
    <xsd:import namespace="http://schemas.microsoft.com/office/infopath/2007/PartnerControls"/>
    <xsd:element name="Publish_x0020_Date" ma:index="19" nillable="true" ma:displayName="Publish Date" ma:default="[today]" ma:format="DateOnly" ma:hidden="true" ma:internalName="Publish_x0020_Date" ma:readOnly="false">
      <xsd:simpleType>
        <xsd:restriction base="dms:DateTime"/>
      </xsd:simpleType>
    </xsd:element>
    <xsd:element name="Document_x0020_Number" ma:index="20" nillable="true" ma:displayName="Document Number" ma:indexed="true" ma:internalName="Document_x0020_Number" ma:readOnly="false">
      <xsd:simpleType>
        <xsd:restriction base="dms:Text">
          <xsd:maxLength value="255"/>
        </xsd:restriction>
      </xsd:simpleType>
    </xsd:element>
    <xsd:element name="Content_x0020_Type" ma:index="21" nillable="true" ma:displayName="Content Type" ma:default="InsideNSF Document" ma:format="Dropdown" ma:hidden="true" ma:internalName="Content_x0020_Type" ma:readOnly="false">
      <xsd:simpleType>
        <xsd:restriction base="dms:Choice">
          <xsd:enumeration value="InsideNSF Document"/>
          <xsd:enumeration value="InsideNSF Document Link"/>
          <xsd:enumeration value="Document"/>
          <xsd:enumeration value="Link to a Document"/>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index="1" ma:displayName="Document 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TaxCatchAll xmlns="e77df2dc-1bb8-42a7-bebd-d4908e2d581a">
      <Value>237</Value>
      <Value>258</Value>
      <Value>248</Value>
    </TaxCatchAll>
    <l2f871ed324148e3b9f8319301eb4058 xmlns="e77df2dc-1bb8-42a7-bebd-d4908e2d581a">
      <Terms xmlns="http://schemas.microsoft.com/office/infopath/2007/PartnerControls">
        <TermInfo xmlns="http://schemas.microsoft.com/office/infopath/2007/PartnerControls">
          <TermName xmlns="http://schemas.microsoft.com/office/infopath/2007/PartnerControls">Communications</TermName>
          <TermId xmlns="http://schemas.microsoft.com/office/infopath/2007/PartnerControls">35d977f6-936b-4874-8bb4-d4ce5f6ba556</TermId>
        </TermInfo>
      </Terms>
    </l2f871ed324148e3b9f8319301eb4058>
    <DocumentNumber xmlns="e77df2dc-1bb8-42a7-bebd-d4908e2d581a" xsi:nil="true"/>
    <h65b59bf86ed4479ac17c44c5537174e xmlns="e77df2dc-1bb8-42a7-bebd-d4908e2d581a">
      <Terms xmlns="http://schemas.microsoft.com/office/infopath/2007/PartnerControls">
        <TermInfo xmlns="http://schemas.microsoft.com/office/infopath/2007/PartnerControls">
          <TermName xmlns="http://schemas.microsoft.com/office/infopath/2007/PartnerControls">OD/OLPA</TermName>
          <TermId xmlns="http://schemas.microsoft.com/office/infopath/2007/PartnerControls">9be36ad4-a830-4541-8de8-7f0bd838b3fb</TermId>
        </TermInfo>
      </Terms>
    </h65b59bf86ed4479ac17c44c5537174e>
    <DocumentTitle xmlns="e77df2dc-1bb8-42a7-bebd-d4908e2d581a">GenericPPT Template FiberOptic</DocumentTitle>
    <bb4506ab385d48bfad4eaff21e13a2a6 xmlns="e77df2dc-1bb8-42a7-bebd-d4908e2d581a">
      <Terms xmlns="http://schemas.microsoft.com/office/infopath/2007/PartnerControls">
        <TermInfo xmlns="http://schemas.microsoft.com/office/infopath/2007/PartnerControls">
          <TermName xmlns="http://schemas.microsoft.com/office/infopath/2007/PartnerControls">Presentation Slides</TermName>
          <TermId xmlns="http://schemas.microsoft.com/office/infopath/2007/PartnerControls">e5b016b9-712f-4724-a3ea-c156eed84e82</TermId>
        </TermInfo>
      </Terms>
    </bb4506ab385d48bfad4eaff21e13a2a6>
    <Document_x0020_Number xmlns="0236b106-301f-4de0-ae69-bd526fdc2198" xsi:nil="true"/>
    <Publish_x0020_Date xmlns="0236b106-301f-4de0-ae69-bd526fdc2198">2014-11-13T21:14:54+00:00</Publish_x0020_Date>
    <Content_x0020_Type xmlns="0236b106-301f-4de0-ae69-bd526fdc2198">InsideNSF Document</Content_x0020_Typ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90D77B-3F21-4E29-98F1-C789C81F50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7df2dc-1bb8-42a7-bebd-d4908e2d581a"/>
    <ds:schemaRef ds:uri="http://schemas.microsoft.com/sharepoint/v4"/>
    <ds:schemaRef ds:uri="0236b106-301f-4de0-ae69-bd526fdc21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5598BAA-9077-4B9B-BF17-6DDE0AE6BF14}">
  <ds:schemaRefs>
    <ds:schemaRef ds:uri="0236b106-301f-4de0-ae69-bd526fdc2198"/>
    <ds:schemaRef ds:uri="http://schemas.microsoft.com/office/infopath/2007/PartnerControls"/>
    <ds:schemaRef ds:uri="e77df2dc-1bb8-42a7-bebd-d4908e2d581a"/>
    <ds:schemaRef ds:uri="http://purl.org/dc/dcmitype/"/>
    <ds:schemaRef ds:uri="http://www.w3.org/XML/1998/namespace"/>
    <ds:schemaRef ds:uri="http://purl.org/dc/elements/1.1/"/>
    <ds:schemaRef ds:uri="http://schemas.microsoft.com/sharepoint/v4"/>
    <ds:schemaRef ds:uri="http://schemas.microsoft.com/office/2006/documentManagement/types"/>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B2B6B526-7EA7-4956-9F61-5AAF1A7178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TotalTime>
  <Words>915</Words>
  <Application>Microsoft Office PowerPoint</Application>
  <PresentationFormat>On-screen Show (4:3)</PresentationFormat>
  <Paragraphs>89</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Garamond</vt:lpstr>
      <vt:lpstr>Office Theme</vt:lpstr>
      <vt:lpstr>Enterprise Risk Management</vt:lpstr>
      <vt:lpstr>Overview</vt:lpstr>
      <vt:lpstr>Introduction</vt:lpstr>
      <vt:lpstr>What is ERM?</vt:lpstr>
      <vt:lpstr>What is ERM?</vt:lpstr>
      <vt:lpstr>Upcoming OMB A-123 “Management’s Responsibility for Internal Controls” Requirements</vt:lpstr>
      <vt:lpstr>BFA ERM Pilot</vt:lpstr>
      <vt:lpstr>7 Point Implementation Plan</vt:lpstr>
      <vt:lpstr>7 Point Implementation Plan (cont.)</vt:lpstr>
      <vt:lpstr>Risk Management Society Risk Maturity Model</vt:lpstr>
    </vt:vector>
  </TitlesOfParts>
  <Company>National Science Foundation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NSF: Epicenter of the Science, Engineering &amp; Education Enterprise</dc:title>
  <dc:creator>aapodaca</dc:creator>
  <cp:lastModifiedBy>RC</cp:lastModifiedBy>
  <cp:revision>51</cp:revision>
  <cp:lastPrinted>2016-04-19T17:20:57Z</cp:lastPrinted>
  <dcterms:created xsi:type="dcterms:W3CDTF">2012-06-28T14:53:18Z</dcterms:created>
  <dcterms:modified xsi:type="dcterms:W3CDTF">2016-04-21T20:00:24Z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0x010100EDB22D60EB357741B4D070D01F44F59600C2BB2A9CF2C6EF4AA7A3C18326782422</vt:lpwstr>
  </property>
  <property fmtid="{D5CDD505-2E9C-101B-9397-08002B2CF9AE}" pid="3" name="DocumentTopic">
    <vt:lpwstr>237;#Communications|35d977f6-936b-4874-8bb4-d4ce5f6ba556</vt:lpwstr>
  </property>
  <property fmtid="{D5CDD505-2E9C-101B-9397-08002B2CF9AE}" pid="4" name="DocumentType">
    <vt:lpwstr>248;#Presentation Slides|e5b016b9-712f-4724-a3ea-c156eed84e82</vt:lpwstr>
  </property>
  <property fmtid="{D5CDD505-2E9C-101B-9397-08002B2CF9AE}" pid="5" name="DocumentOwner">
    <vt:lpwstr>258;#OD/OLPA|9be36ad4-a830-4541-8de8-7f0bd838b3fb</vt:lpwstr>
  </property>
</Properties>
</file>